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
  </p:notesMasterIdLst>
  <p:handoutMasterIdLst>
    <p:handoutMasterId r:id="rId36"/>
  </p:handoutMasterIdLst>
  <p:sldIdLst>
    <p:sldId id="256" r:id="rId2"/>
    <p:sldId id="315" r:id="rId3"/>
    <p:sldId id="326" r:id="rId4"/>
    <p:sldId id="282" r:id="rId5"/>
    <p:sldId id="283" r:id="rId6"/>
    <p:sldId id="324" r:id="rId7"/>
    <p:sldId id="284" r:id="rId8"/>
    <p:sldId id="325" r:id="rId9"/>
    <p:sldId id="327" r:id="rId10"/>
    <p:sldId id="328" r:id="rId11"/>
    <p:sldId id="345" r:id="rId12"/>
    <p:sldId id="329" r:id="rId13"/>
    <p:sldId id="331" r:id="rId14"/>
    <p:sldId id="338" r:id="rId15"/>
    <p:sldId id="339" r:id="rId16"/>
    <p:sldId id="335" r:id="rId17"/>
    <p:sldId id="340" r:id="rId18"/>
    <p:sldId id="343" r:id="rId19"/>
    <p:sldId id="342" r:id="rId20"/>
    <p:sldId id="341" r:id="rId21"/>
    <p:sldId id="344" r:id="rId22"/>
    <p:sldId id="346" r:id="rId23"/>
    <p:sldId id="347" r:id="rId24"/>
    <p:sldId id="348" r:id="rId25"/>
    <p:sldId id="349" r:id="rId26"/>
    <p:sldId id="350" r:id="rId27"/>
    <p:sldId id="352" r:id="rId28"/>
    <p:sldId id="353" r:id="rId29"/>
    <p:sldId id="354" r:id="rId30"/>
    <p:sldId id="355" r:id="rId31"/>
    <p:sldId id="351" r:id="rId32"/>
    <p:sldId id="356" r:id="rId33"/>
    <p:sldId id="357" r:id="rId34"/>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italic r:id="rId48"/>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6" autoAdjust="0"/>
    <p:restoredTop sz="84302"/>
  </p:normalViewPr>
  <p:slideViewPr>
    <p:cSldViewPr snapToGrid="0">
      <p:cViewPr varScale="1">
        <p:scale>
          <a:sx n="93" d="100"/>
          <a:sy n="93" d="100"/>
        </p:scale>
        <p:origin x="1722"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29/06/2023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29/06/2023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6090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477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9203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0955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19673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0838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Non è obiettivo di questo workshop scendere nei singoli dettagli… Però vogliamo chiederci.. </a:t>
            </a:r>
            <a:r>
              <a:rPr lang="en-GB" dirty="0"/>
              <a:t>Q</a:t>
            </a:r>
            <a:r>
              <a:rPr lang="en-IT" dirty="0"/>
              <a:t>ual’è l’alternativa più semplice ed economica per rilasciare un monolite?</a:t>
            </a:r>
          </a:p>
        </p:txBody>
      </p:sp>
    </p:spTree>
    <p:extLst>
      <p:ext uri="{BB962C8B-B14F-4D97-AF65-F5344CB8AC3E}">
        <p14:creationId xmlns:p14="http://schemas.microsoft.com/office/powerpoint/2010/main" val="100036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4249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99945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36602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Siamo arrivati a parlare di Microservizi. </a:t>
            </a:r>
          </a:p>
          <a:p>
            <a:r>
              <a:rPr lang="en-GB" dirty="0" err="1"/>
              <a:t>È</a:t>
            </a:r>
            <a:r>
              <a:rPr lang="en-IT" dirty="0"/>
              <a:t> davvero tutto così painfull? </a:t>
            </a:r>
          </a:p>
          <a:p>
            <a:r>
              <a:rPr lang="en-IT" dirty="0"/>
              <a:t>Cosa fare ora che abbiamo 700 mila repository? </a:t>
            </a:r>
          </a:p>
          <a:p>
            <a:r>
              <a:rPr lang="en-IT" dirty="0"/>
              <a:t>Come li gestico? </a:t>
            </a:r>
          </a:p>
          <a:p>
            <a:r>
              <a:rPr lang="en-IT" dirty="0"/>
              <a:t>Sicuramente non è facile.. </a:t>
            </a:r>
            <a:r>
              <a:rPr lang="en-GB" dirty="0"/>
              <a:t>M</a:t>
            </a:r>
            <a:r>
              <a:rPr lang="en-IT" dirty="0"/>
              <a:t>a c’è un alleato! HELM!</a:t>
            </a:r>
          </a:p>
        </p:txBody>
      </p:sp>
    </p:spTree>
    <p:extLst>
      <p:ext uri="{BB962C8B-B14F-4D97-AF65-F5344CB8AC3E}">
        <p14:creationId xmlns:p14="http://schemas.microsoft.com/office/powerpoint/2010/main" val="40015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66847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21475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19643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706012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470786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610191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92994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Da mettere in attesa che tutti tornino dal coffee break</a:t>
            </a:r>
          </a:p>
        </p:txBody>
      </p:sp>
    </p:spTree>
    <p:extLst>
      <p:ext uri="{BB962C8B-B14F-4D97-AF65-F5344CB8AC3E}">
        <p14:creationId xmlns:p14="http://schemas.microsoft.com/office/powerpoint/2010/main" val="271836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Da stampare!!</a:t>
            </a:r>
            <a:endParaRPr lang="en-IT" dirty="0"/>
          </a:p>
        </p:txBody>
      </p:sp>
    </p:spTree>
    <p:extLst>
      <p:ext uri="{BB962C8B-B14F-4D97-AF65-F5344CB8AC3E}">
        <p14:creationId xmlns:p14="http://schemas.microsoft.com/office/powerpoint/2010/main" val="390039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Come vi sentite? E’ stato facile? Molte cose erano già pronte:</a:t>
            </a:r>
          </a:p>
          <a:p>
            <a:r>
              <a:rPr lang="en-IT" dirty="0"/>
              <a:t>- Pipeline</a:t>
            </a:r>
          </a:p>
          <a:p>
            <a:r>
              <a:rPr lang="en-IT" dirty="0"/>
              <a:t>– Cluster già in piedi</a:t>
            </a:r>
          </a:p>
          <a:p>
            <a:pPr marL="171450" indent="-171450">
              <a:buFontTx/>
              <a:buChar char="-"/>
            </a:pPr>
            <a:r>
              <a:rPr lang="en-IT" dirty="0"/>
              <a:t>Repository attivo</a:t>
            </a:r>
          </a:p>
          <a:p>
            <a:pPr marL="171450" indent="-171450">
              <a:buFontTx/>
              <a:buChar char="-"/>
            </a:pPr>
            <a:r>
              <a:rPr lang="en-GB" dirty="0"/>
              <a:t>E</a:t>
            </a:r>
            <a:r>
              <a:rPr lang="en-IT" dirty="0"/>
              <a:t>tc…</a:t>
            </a:r>
          </a:p>
          <a:p>
            <a:pPr marL="171450" indent="-171450">
              <a:buFontTx/>
              <a:buChar char="-"/>
            </a:pPr>
            <a:endParaRPr lang="en-IT" dirty="0"/>
          </a:p>
          <a:p>
            <a:pPr marL="171450" indent="-171450">
              <a:buFontTx/>
              <a:buChar char="-"/>
            </a:pPr>
            <a:r>
              <a:rPr lang="en-IT" dirty="0"/>
              <a:t>Abbiamo deployiato la nostra app su un cluster di Kubernetes. </a:t>
            </a:r>
            <a:r>
              <a:rPr lang="en-GB" dirty="0"/>
              <a:t>E</a:t>
            </a:r>
            <a:r>
              <a:rPr lang="en-IT" dirty="0"/>
              <a:t> ci troviamo più o meno davanti alla situazione che vediamo nella prossima slide.</a:t>
            </a:r>
          </a:p>
        </p:txBody>
      </p:sp>
    </p:spTree>
    <p:extLst>
      <p:ext uri="{BB962C8B-B14F-4D97-AF65-F5344CB8AC3E}">
        <p14:creationId xmlns:p14="http://schemas.microsoft.com/office/powerpoint/2010/main" val="3077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Questo è quello che attualmente abbiamo deployiato sul nostro cluster di kubernetes. Abbiamo qualche monolite deployato sul cluster. Non male no? Ognuno è up e running ed abbiamo visto che è anche raggiungibile.. </a:t>
            </a:r>
            <a:r>
              <a:rPr lang="en-GB" dirty="0"/>
              <a:t>B</a:t>
            </a:r>
            <a:r>
              <a:rPr lang="en-IT" dirty="0"/>
              <a:t>ellissimo! Ma a che prezzo?</a:t>
            </a:r>
          </a:p>
        </p:txBody>
      </p:sp>
    </p:spTree>
    <p:extLst>
      <p:ext uri="{BB962C8B-B14F-4D97-AF65-F5344CB8AC3E}">
        <p14:creationId xmlns:p14="http://schemas.microsoft.com/office/powerpoint/2010/main" val="3413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124871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20613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2568351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30/06/2023 – </a:t>
            </a:r>
            <a:r>
              <a:rPr lang="it-IT" altLang="en-US" dirty="0" err="1"/>
              <a:t>WorkingSoftware</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2875" y="1481823"/>
            <a:ext cx="8198250" cy="1095292"/>
          </a:xfrm>
        </p:spPr>
        <p:txBody>
          <a:bodyPr/>
          <a:lstStyle/>
          <a:p>
            <a:r>
              <a:rPr lang="it-IT" sz="3200" dirty="0"/>
              <a:t>Affondiamo i </a:t>
            </a:r>
            <a:r>
              <a:rPr lang="it-IT" sz="3200" dirty="0" err="1"/>
              <a:t>microservizi</a:t>
            </a:r>
            <a:r>
              <a:rPr lang="it-IT" sz="3200" dirty="0"/>
              <a:t> nella Birra</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pic>
        <p:nvPicPr>
          <p:cNvPr id="1026" name="Picture 2" descr="Gif] Beer by Seleyana on DeviantArt">
            <a:extLst>
              <a:ext uri="{FF2B5EF4-FFF2-40B4-BE49-F238E27FC236}">
                <a16:creationId xmlns:a16="http://schemas.microsoft.com/office/drawing/2014/main" id="{F48DE211-FC63-8FE5-C98D-84C193280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67" y="2979387"/>
            <a:ext cx="2283082" cy="21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61902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Hands On the </a:t>
            </a:r>
            <a:r>
              <a:rPr lang="it-IT" sz="3200" b="1" dirty="0" err="1">
                <a:latin typeface="Open Sans" panose="020B0606030504020204" pitchFamily="34" charset="0"/>
                <a:ea typeface="Open Sans" panose="020B0606030504020204" pitchFamily="34" charset="0"/>
                <a:cs typeface="Open Sans" panose="020B0606030504020204" pitchFamily="34" charset="0"/>
              </a:rPr>
              <a:t>beer</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5666588C-96C6-BB86-7661-FEA3F7B11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034" y="1448759"/>
            <a:ext cx="1644015" cy="1644015"/>
          </a:xfrm>
          <a:prstGeom prst="rect">
            <a:avLst/>
          </a:prstGeom>
        </p:spPr>
      </p:pic>
      <p:sp>
        <p:nvSpPr>
          <p:cNvPr id="10" name="TextBox 9">
            <a:extLst>
              <a:ext uri="{FF2B5EF4-FFF2-40B4-BE49-F238E27FC236}">
                <a16:creationId xmlns:a16="http://schemas.microsoft.com/office/drawing/2014/main" id="{0169E82F-79AC-74D2-2C4B-01583A8FCA84}"/>
              </a:ext>
            </a:extLst>
          </p:cNvPr>
          <p:cNvSpPr txBox="1"/>
          <p:nvPr/>
        </p:nvSpPr>
        <p:spPr>
          <a:xfrm>
            <a:off x="2122718" y="3092774"/>
            <a:ext cx="856645" cy="369332"/>
          </a:xfrm>
          <a:prstGeom prst="rect">
            <a:avLst/>
          </a:prstGeom>
          <a:noFill/>
        </p:spPr>
        <p:txBody>
          <a:bodyPr wrap="none" rtlCol="0">
            <a:spAutoFit/>
          </a:bodyPr>
          <a:lstStyle/>
          <a:p>
            <a:r>
              <a:rPr lang="en-IT" dirty="0"/>
              <a:t>T</a:t>
            </a:r>
            <a:r>
              <a:rPr lang="en-GB" dirty="0"/>
              <a:t>e</a:t>
            </a:r>
            <a:r>
              <a:rPr lang="en-IT" dirty="0"/>
              <a:t>am 1</a:t>
            </a:r>
          </a:p>
        </p:txBody>
      </p:sp>
      <p:sp>
        <p:nvSpPr>
          <p:cNvPr id="13" name="TextBox 12">
            <a:extLst>
              <a:ext uri="{FF2B5EF4-FFF2-40B4-BE49-F238E27FC236}">
                <a16:creationId xmlns:a16="http://schemas.microsoft.com/office/drawing/2014/main" id="{6A8E7806-5056-C208-173C-15BA99216C98}"/>
              </a:ext>
            </a:extLst>
          </p:cNvPr>
          <p:cNvSpPr txBox="1"/>
          <p:nvPr/>
        </p:nvSpPr>
        <p:spPr>
          <a:xfrm>
            <a:off x="4217336" y="3103175"/>
            <a:ext cx="856645" cy="369332"/>
          </a:xfrm>
          <a:prstGeom prst="rect">
            <a:avLst/>
          </a:prstGeom>
          <a:noFill/>
        </p:spPr>
        <p:txBody>
          <a:bodyPr wrap="none" rtlCol="0">
            <a:spAutoFit/>
          </a:bodyPr>
          <a:lstStyle/>
          <a:p>
            <a:r>
              <a:rPr lang="en-IT" dirty="0"/>
              <a:t>T</a:t>
            </a:r>
            <a:r>
              <a:rPr lang="en-GB" dirty="0"/>
              <a:t>e</a:t>
            </a:r>
            <a:r>
              <a:rPr lang="en-IT" dirty="0"/>
              <a:t>am 2</a:t>
            </a:r>
          </a:p>
        </p:txBody>
      </p:sp>
      <p:sp>
        <p:nvSpPr>
          <p:cNvPr id="16" name="TextBox 15">
            <a:extLst>
              <a:ext uri="{FF2B5EF4-FFF2-40B4-BE49-F238E27FC236}">
                <a16:creationId xmlns:a16="http://schemas.microsoft.com/office/drawing/2014/main" id="{5893849C-36B2-A4FA-CDD3-5C4690690831}"/>
              </a:ext>
            </a:extLst>
          </p:cNvPr>
          <p:cNvSpPr txBox="1"/>
          <p:nvPr/>
        </p:nvSpPr>
        <p:spPr>
          <a:xfrm>
            <a:off x="6311954" y="3080949"/>
            <a:ext cx="856645" cy="369332"/>
          </a:xfrm>
          <a:prstGeom prst="rect">
            <a:avLst/>
          </a:prstGeom>
          <a:noFill/>
        </p:spPr>
        <p:txBody>
          <a:bodyPr wrap="none" rtlCol="0">
            <a:spAutoFit/>
          </a:bodyPr>
          <a:lstStyle/>
          <a:p>
            <a:r>
              <a:rPr lang="en-IT" dirty="0"/>
              <a:t>T</a:t>
            </a:r>
            <a:r>
              <a:rPr lang="en-GB" dirty="0"/>
              <a:t>e</a:t>
            </a:r>
            <a:r>
              <a:rPr lang="en-IT" dirty="0"/>
              <a:t>am 3</a:t>
            </a:r>
          </a:p>
        </p:txBody>
      </p:sp>
      <p:pic>
        <p:nvPicPr>
          <p:cNvPr id="19" name="Picture 18" descr="A qr code on a white background&#10;&#10;Description automatically generated">
            <a:extLst>
              <a:ext uri="{FF2B5EF4-FFF2-40B4-BE49-F238E27FC236}">
                <a16:creationId xmlns:a16="http://schemas.microsoft.com/office/drawing/2014/main" id="{B679BFE5-48DA-2457-27E9-2FCBE498E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1497" y="3700691"/>
            <a:ext cx="1655839" cy="1655839"/>
          </a:xfrm>
          <a:prstGeom prst="rect">
            <a:avLst/>
          </a:prstGeom>
        </p:spPr>
      </p:pic>
      <p:sp>
        <p:nvSpPr>
          <p:cNvPr id="20" name="TextBox 19">
            <a:extLst>
              <a:ext uri="{FF2B5EF4-FFF2-40B4-BE49-F238E27FC236}">
                <a16:creationId xmlns:a16="http://schemas.microsoft.com/office/drawing/2014/main" id="{185750DB-BFA1-777E-75E0-EB4922E532FD}"/>
              </a:ext>
            </a:extLst>
          </p:cNvPr>
          <p:cNvSpPr txBox="1"/>
          <p:nvPr/>
        </p:nvSpPr>
        <p:spPr>
          <a:xfrm>
            <a:off x="3057500" y="5421065"/>
            <a:ext cx="856645" cy="369332"/>
          </a:xfrm>
          <a:prstGeom prst="rect">
            <a:avLst/>
          </a:prstGeom>
          <a:noFill/>
        </p:spPr>
        <p:txBody>
          <a:bodyPr wrap="none" rtlCol="0">
            <a:spAutoFit/>
          </a:bodyPr>
          <a:lstStyle/>
          <a:p>
            <a:r>
              <a:rPr lang="en-IT" dirty="0"/>
              <a:t>T</a:t>
            </a:r>
            <a:r>
              <a:rPr lang="en-GB" dirty="0"/>
              <a:t>e</a:t>
            </a:r>
            <a:r>
              <a:rPr lang="en-IT" dirty="0"/>
              <a:t>am 4</a:t>
            </a:r>
          </a:p>
        </p:txBody>
      </p:sp>
      <p:sp>
        <p:nvSpPr>
          <p:cNvPr id="23" name="TextBox 22">
            <a:extLst>
              <a:ext uri="{FF2B5EF4-FFF2-40B4-BE49-F238E27FC236}">
                <a16:creationId xmlns:a16="http://schemas.microsoft.com/office/drawing/2014/main" id="{EDE9546E-74BE-052C-2AB2-FA743C270524}"/>
              </a:ext>
            </a:extLst>
          </p:cNvPr>
          <p:cNvSpPr txBox="1"/>
          <p:nvPr/>
        </p:nvSpPr>
        <p:spPr>
          <a:xfrm>
            <a:off x="5107024" y="5421065"/>
            <a:ext cx="856645" cy="369332"/>
          </a:xfrm>
          <a:prstGeom prst="rect">
            <a:avLst/>
          </a:prstGeom>
          <a:noFill/>
        </p:spPr>
        <p:txBody>
          <a:bodyPr wrap="none" rtlCol="0">
            <a:spAutoFit/>
          </a:bodyPr>
          <a:lstStyle/>
          <a:p>
            <a:r>
              <a:rPr lang="en-IT" dirty="0"/>
              <a:t>T</a:t>
            </a:r>
            <a:r>
              <a:rPr lang="en-GB" dirty="0"/>
              <a:t>e</a:t>
            </a:r>
            <a:r>
              <a:rPr lang="en-IT" dirty="0"/>
              <a:t>am 5</a:t>
            </a:r>
          </a:p>
        </p:txBody>
      </p:sp>
      <p:pic>
        <p:nvPicPr>
          <p:cNvPr id="25" name="Picture 24" descr="A qr code on a white background&#10;&#10;Description automatically generated">
            <a:extLst>
              <a:ext uri="{FF2B5EF4-FFF2-40B4-BE49-F238E27FC236}">
                <a16:creationId xmlns:a16="http://schemas.microsoft.com/office/drawing/2014/main" id="{5E386C56-382A-9F88-7DDD-0884BD24F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7738" y="1442846"/>
            <a:ext cx="1655840" cy="1655840"/>
          </a:xfrm>
          <a:prstGeom prst="rect">
            <a:avLst/>
          </a:prstGeom>
        </p:spPr>
      </p:pic>
      <p:pic>
        <p:nvPicPr>
          <p:cNvPr id="27" name="Picture 26" descr="A qr code on a white background&#10;&#10;Description automatically generated">
            <a:extLst>
              <a:ext uri="{FF2B5EF4-FFF2-40B4-BE49-F238E27FC236}">
                <a16:creationId xmlns:a16="http://schemas.microsoft.com/office/drawing/2014/main" id="{8A4605DA-C8F1-DF2E-B51C-C71AC2725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2742" y="1452203"/>
            <a:ext cx="1655840" cy="1655840"/>
          </a:xfrm>
          <a:prstGeom prst="rect">
            <a:avLst/>
          </a:prstGeom>
        </p:spPr>
      </p:pic>
      <p:pic>
        <p:nvPicPr>
          <p:cNvPr id="29" name="Picture 28" descr="A qr code on a white background&#10;&#10;Description automatically generated">
            <a:extLst>
              <a:ext uri="{FF2B5EF4-FFF2-40B4-BE49-F238E27FC236}">
                <a16:creationId xmlns:a16="http://schemas.microsoft.com/office/drawing/2014/main" id="{8CF6D09D-AEE6-5047-74F3-7E43600A16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3881" y="3713079"/>
            <a:ext cx="1655839" cy="1655839"/>
          </a:xfrm>
          <a:prstGeom prst="rect">
            <a:avLst/>
          </a:prstGeom>
        </p:spPr>
      </p:pic>
    </p:spTree>
    <p:extLst>
      <p:ext uri="{BB962C8B-B14F-4D97-AF65-F5344CB8AC3E}">
        <p14:creationId xmlns:p14="http://schemas.microsoft.com/office/powerpoint/2010/main" val="392391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Considerazioni post </a:t>
            </a:r>
            <a:r>
              <a:rPr lang="it-IT" sz="3200" b="1" dirty="0" err="1">
                <a:latin typeface="Open Sans" panose="020B0606030504020204" pitchFamily="34" charset="0"/>
                <a:ea typeface="Open Sans" panose="020B0606030504020204" pitchFamily="34" charset="0"/>
                <a:cs typeface="Open Sans" panose="020B0606030504020204" pitchFamily="34" charset="0"/>
              </a:rPr>
              <a:t>deploy</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ubriaco - Serial Minds - Serie tv, telefilm, episodi">
            <a:extLst>
              <a:ext uri="{FF2B5EF4-FFF2-40B4-BE49-F238E27FC236}">
                <a16:creationId xmlns:a16="http://schemas.microsoft.com/office/drawing/2014/main" id="{2590B306-E68A-538B-FE79-51EC6F24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1576328"/>
            <a:ext cx="7362706" cy="413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8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Kubernetes</a:t>
            </a:r>
            <a:r>
              <a:rPr lang="it-IT" sz="3200" b="1" dirty="0">
                <a:latin typeface="Open Sans" panose="020B0606030504020204" pitchFamily="34" charset="0"/>
                <a:ea typeface="Open Sans" panose="020B0606030504020204" pitchFamily="34" charset="0"/>
                <a:cs typeface="Open Sans" panose="020B0606030504020204" pitchFamily="34" charset="0"/>
              </a:rPr>
              <a:t>: Worth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56AEA218-69A1-9D69-F8AC-F96A5B79A52F}"/>
              </a:ext>
            </a:extLst>
          </p:cNvPr>
          <p:cNvPicPr>
            <a:picLocks noChangeAspect="1"/>
          </p:cNvPicPr>
          <p:nvPr/>
        </p:nvPicPr>
        <p:blipFill>
          <a:blip r:embed="rId3"/>
          <a:stretch>
            <a:fillRect/>
          </a:stretch>
        </p:blipFill>
        <p:spPr>
          <a:xfrm>
            <a:off x="369443" y="2560703"/>
            <a:ext cx="8405114" cy="1736594"/>
          </a:xfrm>
          <a:prstGeom prst="rect">
            <a:avLst/>
          </a:prstGeom>
        </p:spPr>
      </p:pic>
    </p:spTree>
    <p:extLst>
      <p:ext uri="{BB962C8B-B14F-4D97-AF65-F5344CB8AC3E}">
        <p14:creationId xmlns:p14="http://schemas.microsoft.com/office/powerpoint/2010/main" val="219537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1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6" name="Picture 2" descr="Integrating Invicti Enterprise with GitHub Actions | Invicti">
            <a:extLst>
              <a:ext uri="{FF2B5EF4-FFF2-40B4-BE49-F238E27FC236}">
                <a16:creationId xmlns:a16="http://schemas.microsoft.com/office/drawing/2014/main" id="{AA8F259B-1473-6B19-63D3-241C2CBFA4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 container registry?. Container registries are repositories… | by  Future Techno India | Medium">
            <a:extLst>
              <a:ext uri="{FF2B5EF4-FFF2-40B4-BE49-F238E27FC236}">
                <a16:creationId xmlns:a16="http://schemas.microsoft.com/office/drawing/2014/main" id="{8C704033-F36E-1C7F-4DFD-F4EF2E0A7B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8s. Concludiamo con Kubernetes! - ManageEngine Blog Italia">
            <a:extLst>
              <a:ext uri="{FF2B5EF4-FFF2-40B4-BE49-F238E27FC236}">
                <a16:creationId xmlns:a16="http://schemas.microsoft.com/office/drawing/2014/main" id="{D6977C2E-AE37-24D7-12D2-A9F86B5F34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7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luster Autoscaler and Horizontal Pod Autoscaler for on-premise Kubernetes  Clusters | by Jonathan Chin | Medium">
            <a:extLst>
              <a:ext uri="{FF2B5EF4-FFF2-40B4-BE49-F238E27FC236}">
                <a16:creationId xmlns:a16="http://schemas.microsoft.com/office/drawing/2014/main" id="{0CB0B24E-2211-6A97-9C9F-184B75E085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1510" y="4487944"/>
            <a:ext cx="1264961" cy="1267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2B17F8F-6A96-D8A6-8115-39437A0ED939}"/>
              </a:ext>
            </a:extLst>
          </p:cNvPr>
          <p:cNvSpPr txBox="1"/>
          <p:nvPr/>
        </p:nvSpPr>
        <p:spPr>
          <a:xfrm>
            <a:off x="7491510" y="5792626"/>
            <a:ext cx="1268937" cy="369332"/>
          </a:xfrm>
          <a:prstGeom prst="rect">
            <a:avLst/>
          </a:prstGeom>
          <a:noFill/>
        </p:spPr>
        <p:txBody>
          <a:bodyPr wrap="none" rtlCol="0">
            <a:spAutoFit/>
          </a:bodyPr>
          <a:lstStyle/>
          <a:p>
            <a:r>
              <a:rPr lang="en-IT" dirty="0"/>
              <a:t>Autoscaling</a:t>
            </a:r>
          </a:p>
        </p:txBody>
      </p:sp>
    </p:spTree>
    <p:extLst>
      <p:ext uri="{BB962C8B-B14F-4D97-AF65-F5344CB8AC3E}">
        <p14:creationId xmlns:p14="http://schemas.microsoft.com/office/powerpoint/2010/main" val="393544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Tree>
    <p:extLst>
      <p:ext uri="{BB962C8B-B14F-4D97-AF65-F5344CB8AC3E}">
        <p14:creationId xmlns:p14="http://schemas.microsoft.com/office/powerpoint/2010/main" val="246540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301634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67431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C1AF60F6-2B9D-196F-63D2-BFBE241C64D7}"/>
              </a:ext>
            </a:extLst>
          </p:cNvPr>
          <p:cNvSpPr/>
          <p:nvPr/>
        </p:nvSpPr>
        <p:spPr bwMode="auto">
          <a:xfrm>
            <a:off x="6157857" y="1799031"/>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89D79B6B-8CF3-F29B-322C-C9B5BF53951E}"/>
              </a:ext>
            </a:extLst>
          </p:cNvPr>
          <p:cNvSpPr/>
          <p:nvPr/>
        </p:nvSpPr>
        <p:spPr bwMode="auto">
          <a:xfrm>
            <a:off x="6157857" y="4102719"/>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679279F3-C4C0-9DB6-6C5E-1B56E03064D0}"/>
              </a:ext>
            </a:extLst>
          </p:cNvPr>
          <p:cNvCxnSpPr>
            <a:cxnSpLocks/>
          </p:cNvCxnSpPr>
          <p:nvPr/>
        </p:nvCxnSpPr>
        <p:spPr>
          <a:xfrm>
            <a:off x="2939044" y="3107636"/>
            <a:ext cx="181295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8A4DEFB1-C601-2B02-2452-4C2CF2991481}"/>
              </a:ext>
            </a:extLst>
          </p:cNvPr>
          <p:cNvCxnSpPr/>
          <p:nvPr/>
        </p:nvCxnSpPr>
        <p:spPr>
          <a:xfrm>
            <a:off x="7735051"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224B573-930F-16D3-93A4-19468F7AAB97}"/>
              </a:ext>
            </a:extLst>
          </p:cNvPr>
          <p:cNvCxnSpPr>
            <a:cxnSpLocks/>
          </p:cNvCxnSpPr>
          <p:nvPr/>
        </p:nvCxnSpPr>
        <p:spPr>
          <a:xfrm flipV="1">
            <a:off x="7262033"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BCC094D0-E6F5-0BF7-8A98-55D4386BAD40}"/>
              </a:ext>
            </a:extLst>
          </p:cNvPr>
          <p:cNvCxnSpPr>
            <a:cxnSpLocks/>
          </p:cNvCxnSpPr>
          <p:nvPr/>
        </p:nvCxnSpPr>
        <p:spPr>
          <a:xfrm flipH="1">
            <a:off x="2939044" y="3488636"/>
            <a:ext cx="176949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5E3C0620-9821-9C20-8CE4-386DDBAA9DA3}"/>
              </a:ext>
            </a:extLst>
          </p:cNvPr>
          <p:cNvPicPr>
            <a:picLocks noChangeAspect="1"/>
          </p:cNvPicPr>
          <p:nvPr/>
        </p:nvPicPr>
        <p:blipFill>
          <a:blip r:embed="rId3"/>
          <a:stretch>
            <a:fillRect/>
          </a:stretch>
        </p:blipFill>
        <p:spPr>
          <a:xfrm>
            <a:off x="294765" y="2191800"/>
            <a:ext cx="2309456" cy="1887298"/>
          </a:xfrm>
          <a:prstGeom prst="rect">
            <a:avLst/>
          </a:prstGeom>
        </p:spPr>
      </p:pic>
      <p:sp>
        <p:nvSpPr>
          <p:cNvPr id="13" name="Rettangolo con angoli arrotondati 12">
            <a:extLst>
              <a:ext uri="{FF2B5EF4-FFF2-40B4-BE49-F238E27FC236}">
                <a16:creationId xmlns:a16="http://schemas.microsoft.com/office/drawing/2014/main" id="{0865A0F5-F782-CA37-F268-0FAE828CB05B}"/>
              </a:ext>
            </a:extLst>
          </p:cNvPr>
          <p:cNvSpPr/>
          <p:nvPr/>
        </p:nvSpPr>
        <p:spPr bwMode="auto">
          <a:xfrm>
            <a:off x="5059953" y="1229001"/>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FCD0F836-F58D-BC87-93E3-8479619405BD}"/>
              </a:ext>
            </a:extLst>
          </p:cNvPr>
          <p:cNvPicPr>
            <a:picLocks noChangeAspect="1"/>
          </p:cNvPicPr>
          <p:nvPr/>
        </p:nvPicPr>
        <p:blipFill>
          <a:blip r:embed="rId4"/>
          <a:stretch>
            <a:fillRect/>
          </a:stretch>
        </p:blipFill>
        <p:spPr>
          <a:xfrm>
            <a:off x="4944076" y="2836738"/>
            <a:ext cx="838200" cy="1035332"/>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9BD663-DAE5-17B4-A192-1E07904A6009}"/>
              </a:ext>
            </a:extLst>
          </p:cNvPr>
          <p:cNvSpPr txBox="1"/>
          <p:nvPr/>
        </p:nvSpPr>
        <p:spPr>
          <a:xfrm rot="21217310">
            <a:off x="3019017" y="4109793"/>
            <a:ext cx="4370299" cy="369332"/>
          </a:xfrm>
          <a:prstGeom prst="rect">
            <a:avLst/>
          </a:prstGeom>
          <a:noFill/>
        </p:spPr>
        <p:txBody>
          <a:bodyPr wrap="none" rtlCol="0">
            <a:spAutoFit/>
          </a:bodyPr>
          <a:lstStyle/>
          <a:p>
            <a:r>
              <a:rPr lang="en-IT" dirty="0"/>
              <a:t>Ma come si monitora un cluster kubernetes?</a:t>
            </a:r>
          </a:p>
        </p:txBody>
      </p:sp>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
        <p:nvSpPr>
          <p:cNvPr id="24" name="TextBox 23">
            <a:extLst>
              <a:ext uri="{FF2B5EF4-FFF2-40B4-BE49-F238E27FC236}">
                <a16:creationId xmlns:a16="http://schemas.microsoft.com/office/drawing/2014/main" id="{EAED2EE2-E00E-C097-4F0D-70BFACFEBA72}"/>
              </a:ext>
            </a:extLst>
          </p:cNvPr>
          <p:cNvSpPr txBox="1"/>
          <p:nvPr/>
        </p:nvSpPr>
        <p:spPr>
          <a:xfrm>
            <a:off x="6641930" y="4514850"/>
            <a:ext cx="2488498" cy="923330"/>
          </a:xfrm>
          <a:prstGeom prst="rect">
            <a:avLst/>
          </a:prstGeom>
          <a:noFill/>
        </p:spPr>
        <p:txBody>
          <a:bodyPr wrap="square" rtlCol="0">
            <a:spAutoFit/>
          </a:bodyPr>
          <a:lstStyle/>
          <a:p>
            <a:r>
              <a:rPr lang="en-IT" dirty="0"/>
              <a:t>Ma se poi il tipo che sa fare</a:t>
            </a:r>
          </a:p>
          <a:p>
            <a:r>
              <a:rPr lang="en-IT" dirty="0"/>
              <a:t> il deploy è in vacanza?</a:t>
            </a:r>
          </a:p>
        </p:txBody>
      </p:sp>
      <p:sp>
        <p:nvSpPr>
          <p:cNvPr id="25" name="TextBox 24">
            <a:extLst>
              <a:ext uri="{FF2B5EF4-FFF2-40B4-BE49-F238E27FC236}">
                <a16:creationId xmlns:a16="http://schemas.microsoft.com/office/drawing/2014/main" id="{04ECE254-5764-7DED-CC82-8A84D25796DD}"/>
              </a:ext>
            </a:extLst>
          </p:cNvPr>
          <p:cNvSpPr txBox="1"/>
          <p:nvPr/>
        </p:nvSpPr>
        <p:spPr>
          <a:xfrm>
            <a:off x="4267997" y="5958604"/>
            <a:ext cx="2986138" cy="369332"/>
          </a:xfrm>
          <a:prstGeom prst="rect">
            <a:avLst/>
          </a:prstGeom>
          <a:noFill/>
        </p:spPr>
        <p:txBody>
          <a:bodyPr wrap="none" rtlCol="0">
            <a:spAutoFit/>
          </a:bodyPr>
          <a:lstStyle/>
          <a:p>
            <a:r>
              <a:rPr lang="en-IT" dirty="0"/>
              <a:t>Se mi cade la birra sul codice?</a:t>
            </a:r>
          </a:p>
        </p:txBody>
      </p:sp>
      <p:sp>
        <p:nvSpPr>
          <p:cNvPr id="26" name="TextBox 25">
            <a:extLst>
              <a:ext uri="{FF2B5EF4-FFF2-40B4-BE49-F238E27FC236}">
                <a16:creationId xmlns:a16="http://schemas.microsoft.com/office/drawing/2014/main" id="{9B6FA0CB-5E0A-27C2-CB6C-C1AB7A8CFB8D}"/>
              </a:ext>
            </a:extLst>
          </p:cNvPr>
          <p:cNvSpPr txBox="1"/>
          <p:nvPr/>
        </p:nvSpPr>
        <p:spPr>
          <a:xfrm>
            <a:off x="3654960" y="4539374"/>
            <a:ext cx="3001656" cy="369332"/>
          </a:xfrm>
          <a:prstGeom prst="rect">
            <a:avLst/>
          </a:prstGeom>
          <a:noFill/>
        </p:spPr>
        <p:txBody>
          <a:bodyPr wrap="none" rtlCol="0">
            <a:spAutoFit/>
          </a:bodyPr>
          <a:lstStyle/>
          <a:p>
            <a:r>
              <a:rPr lang="en-IT" dirty="0"/>
              <a:t>Ma </a:t>
            </a:r>
            <a:r>
              <a:rPr lang="en-GB" dirty="0" err="1"/>
              <a:t>i</a:t>
            </a:r>
            <a:r>
              <a:rPr lang="en-GB" dirty="0"/>
              <a:t> log dove </a:t>
            </a:r>
            <a:r>
              <a:rPr lang="en-GB" dirty="0" err="1"/>
              <a:t>cappero</a:t>
            </a:r>
            <a:r>
              <a:rPr lang="en-GB" dirty="0"/>
              <a:t> </a:t>
            </a:r>
            <a:r>
              <a:rPr lang="en-GB" dirty="0" err="1"/>
              <a:t>vanno</a:t>
            </a:r>
            <a:r>
              <a:rPr lang="en-GB" dirty="0"/>
              <a:t>?</a:t>
            </a:r>
            <a:endParaRPr lang="en-IT" dirty="0"/>
          </a:p>
        </p:txBody>
      </p:sp>
      <p:sp>
        <p:nvSpPr>
          <p:cNvPr id="27" name="TextBox 26">
            <a:extLst>
              <a:ext uri="{FF2B5EF4-FFF2-40B4-BE49-F238E27FC236}">
                <a16:creationId xmlns:a16="http://schemas.microsoft.com/office/drawing/2014/main" id="{7E66A87A-B380-028D-EB7B-A1E26CDE16EB}"/>
              </a:ext>
            </a:extLst>
          </p:cNvPr>
          <p:cNvSpPr txBox="1"/>
          <p:nvPr/>
        </p:nvSpPr>
        <p:spPr>
          <a:xfrm rot="887028">
            <a:off x="2442513" y="5395227"/>
            <a:ext cx="4290726" cy="369332"/>
          </a:xfrm>
          <a:prstGeom prst="rect">
            <a:avLst/>
          </a:prstGeom>
          <a:noFill/>
        </p:spPr>
        <p:txBody>
          <a:bodyPr wrap="none" rtlCol="0">
            <a:spAutoFit/>
          </a:bodyPr>
          <a:lstStyle/>
          <a:p>
            <a:r>
              <a:rPr lang="en-IT" dirty="0"/>
              <a:t>Cosa diavolo mi serve un ingress controller?</a:t>
            </a:r>
          </a:p>
        </p:txBody>
      </p:sp>
    </p:spTree>
    <p:extLst>
      <p:ext uri="{BB962C8B-B14F-4D97-AF65-F5344CB8AC3E}">
        <p14:creationId xmlns:p14="http://schemas.microsoft.com/office/powerpoint/2010/main" val="1986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ECE254-5764-7DED-CC82-8A84D25796DD}"/>
              </a:ext>
            </a:extLst>
          </p:cNvPr>
          <p:cNvSpPr txBox="1"/>
          <p:nvPr/>
        </p:nvSpPr>
        <p:spPr>
          <a:xfrm>
            <a:off x="2566725" y="4607324"/>
            <a:ext cx="5261184" cy="584775"/>
          </a:xfrm>
          <a:prstGeom prst="rect">
            <a:avLst/>
          </a:prstGeom>
          <a:noFill/>
        </p:spPr>
        <p:txBody>
          <a:bodyPr wrap="none" rtlCol="0">
            <a:spAutoFit/>
          </a:bodyPr>
          <a:lstStyle/>
          <a:p>
            <a:r>
              <a:rPr lang="en-IT" sz="3200" dirty="0"/>
              <a:t>Ma sta roba quanto mi costa?!</a:t>
            </a:r>
          </a:p>
        </p:txBody>
      </p:sp>
    </p:spTree>
    <p:extLst>
      <p:ext uri="{BB962C8B-B14F-4D97-AF65-F5344CB8AC3E}">
        <p14:creationId xmlns:p14="http://schemas.microsoft.com/office/powerpoint/2010/main" val="277182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5602" name="Picture 2" descr="High Quality All right then keep your secrets Blank Meme Template">
            <a:extLst>
              <a:ext uri="{FF2B5EF4-FFF2-40B4-BE49-F238E27FC236}">
                <a16:creationId xmlns:a16="http://schemas.microsoft.com/office/drawing/2014/main" id="{4107678E-39E0-E2E3-E7BA-F2D73FF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91" y="906780"/>
            <a:ext cx="5767493" cy="43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7652" name="Picture 4" descr="Viral 'Pen-Pineapple-Apple-Pen' Singer Will Serenade Trump in Tokyo">
            <a:extLst>
              <a:ext uri="{FF2B5EF4-FFF2-40B4-BE49-F238E27FC236}">
                <a16:creationId xmlns:a16="http://schemas.microsoft.com/office/drawing/2014/main" id="{944F6A84-6FDF-E4CA-48CB-C91B8491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480" y="241300"/>
            <a:ext cx="5476240" cy="410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F9DF7-B2D5-71A8-A7B5-8A5BC850A96F}"/>
              </a:ext>
            </a:extLst>
          </p:cNvPr>
          <p:cNvSpPr txBox="1"/>
          <p:nvPr/>
        </p:nvSpPr>
        <p:spPr>
          <a:xfrm>
            <a:off x="1681480" y="4550754"/>
            <a:ext cx="2167516" cy="523220"/>
          </a:xfrm>
          <a:prstGeom prst="rect">
            <a:avLst/>
          </a:prstGeom>
          <a:noFill/>
        </p:spPr>
        <p:txBody>
          <a:bodyPr wrap="none" rtlCol="0">
            <a:spAutoFit/>
          </a:bodyPr>
          <a:lstStyle/>
          <a:p>
            <a:r>
              <a:rPr lang="en-IT" sz="2800" dirty="0"/>
              <a:t>Docker image</a:t>
            </a:r>
          </a:p>
        </p:txBody>
      </p:sp>
      <p:sp>
        <p:nvSpPr>
          <p:cNvPr id="6" name="TextBox 5">
            <a:extLst>
              <a:ext uri="{FF2B5EF4-FFF2-40B4-BE49-F238E27FC236}">
                <a16:creationId xmlns:a16="http://schemas.microsoft.com/office/drawing/2014/main" id="{5D52D3E8-EFD8-581B-4DDE-5BFCA8528C9C}"/>
              </a:ext>
            </a:extLst>
          </p:cNvPr>
          <p:cNvSpPr txBox="1"/>
          <p:nvPr/>
        </p:nvSpPr>
        <p:spPr>
          <a:xfrm>
            <a:off x="5124379" y="4559988"/>
            <a:ext cx="2338141" cy="523220"/>
          </a:xfrm>
          <a:prstGeom prst="rect">
            <a:avLst/>
          </a:prstGeom>
          <a:noFill/>
        </p:spPr>
        <p:txBody>
          <a:bodyPr wrap="none" rtlCol="0">
            <a:spAutoFit/>
          </a:bodyPr>
          <a:lstStyle/>
          <a:p>
            <a:r>
              <a:rPr lang="en-IT" sz="2800" dirty="0"/>
              <a:t>Cloud provider</a:t>
            </a:r>
          </a:p>
        </p:txBody>
      </p:sp>
      <p:sp>
        <p:nvSpPr>
          <p:cNvPr id="7" name="TextBox 6">
            <a:extLst>
              <a:ext uri="{FF2B5EF4-FFF2-40B4-BE49-F238E27FC236}">
                <a16:creationId xmlns:a16="http://schemas.microsoft.com/office/drawing/2014/main" id="{7F48DEF6-55C9-86E0-2FE5-A814A393EE72}"/>
              </a:ext>
            </a:extLst>
          </p:cNvPr>
          <p:cNvSpPr txBox="1"/>
          <p:nvPr/>
        </p:nvSpPr>
        <p:spPr>
          <a:xfrm>
            <a:off x="4237499" y="4560396"/>
            <a:ext cx="364202" cy="523220"/>
          </a:xfrm>
          <a:prstGeom prst="rect">
            <a:avLst/>
          </a:prstGeom>
          <a:noFill/>
        </p:spPr>
        <p:txBody>
          <a:bodyPr wrap="none" rtlCol="0">
            <a:spAutoFit/>
          </a:bodyPr>
          <a:lstStyle/>
          <a:p>
            <a:r>
              <a:rPr lang="en-IT" sz="2800" dirty="0"/>
              <a:t>+</a:t>
            </a:r>
          </a:p>
        </p:txBody>
      </p:sp>
    </p:spTree>
    <p:extLst>
      <p:ext uri="{BB962C8B-B14F-4D97-AF65-F5344CB8AC3E}">
        <p14:creationId xmlns:p14="http://schemas.microsoft.com/office/powerpoint/2010/main" val="28332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6" name="TextBox 5">
            <a:extLst>
              <a:ext uri="{FF2B5EF4-FFF2-40B4-BE49-F238E27FC236}">
                <a16:creationId xmlns:a16="http://schemas.microsoft.com/office/drawing/2014/main" id="{5D52D3E8-EFD8-581B-4DDE-5BFCA8528C9C}"/>
              </a:ext>
            </a:extLst>
          </p:cNvPr>
          <p:cNvSpPr txBox="1"/>
          <p:nvPr/>
        </p:nvSpPr>
        <p:spPr>
          <a:xfrm>
            <a:off x="627905" y="3204057"/>
            <a:ext cx="3336298" cy="523220"/>
          </a:xfrm>
          <a:prstGeom prst="rect">
            <a:avLst/>
          </a:prstGeom>
          <a:noFill/>
        </p:spPr>
        <p:txBody>
          <a:bodyPr wrap="none" rtlCol="0">
            <a:spAutoFit/>
          </a:bodyPr>
          <a:lstStyle/>
          <a:p>
            <a:r>
              <a:rPr lang="en-IT" sz="2800" dirty="0"/>
              <a:t>Azure Container Apps</a:t>
            </a:r>
          </a:p>
        </p:txBody>
      </p:sp>
      <p:pic>
        <p:nvPicPr>
          <p:cNvPr id="29698" name="Picture 2" descr="Pen-Pineapple-Pen — what's up with that?">
            <a:extLst>
              <a:ext uri="{FF2B5EF4-FFF2-40B4-BE49-F238E27FC236}">
                <a16:creationId xmlns:a16="http://schemas.microsoft.com/office/drawing/2014/main" id="{49B03981-563D-A935-69F0-2E75FA6B5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0" y="184149"/>
            <a:ext cx="5156200" cy="2710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8FB4B4-4971-FC5B-9990-3B9F98E88B08}"/>
              </a:ext>
            </a:extLst>
          </p:cNvPr>
          <p:cNvSpPr txBox="1"/>
          <p:nvPr/>
        </p:nvSpPr>
        <p:spPr>
          <a:xfrm>
            <a:off x="3964203" y="3746505"/>
            <a:ext cx="4897751" cy="523220"/>
          </a:xfrm>
          <a:prstGeom prst="rect">
            <a:avLst/>
          </a:prstGeom>
          <a:noFill/>
        </p:spPr>
        <p:txBody>
          <a:bodyPr wrap="none" rtlCol="0">
            <a:spAutoFit/>
          </a:bodyPr>
          <a:lstStyle/>
          <a:p>
            <a:r>
              <a:rPr lang="en-IT" sz="2800" dirty="0"/>
              <a:t>Google Cloud Containerized App</a:t>
            </a:r>
          </a:p>
        </p:txBody>
      </p:sp>
      <p:sp>
        <p:nvSpPr>
          <p:cNvPr id="3" name="TextBox 2">
            <a:extLst>
              <a:ext uri="{FF2B5EF4-FFF2-40B4-BE49-F238E27FC236}">
                <a16:creationId xmlns:a16="http://schemas.microsoft.com/office/drawing/2014/main" id="{317FC7D0-A2E8-B1D4-3F3D-8B6EBE7FDAA0}"/>
              </a:ext>
            </a:extLst>
          </p:cNvPr>
          <p:cNvSpPr txBox="1"/>
          <p:nvPr/>
        </p:nvSpPr>
        <p:spPr>
          <a:xfrm>
            <a:off x="627905" y="4471120"/>
            <a:ext cx="4424288" cy="523220"/>
          </a:xfrm>
          <a:prstGeom prst="rect">
            <a:avLst/>
          </a:prstGeom>
          <a:noFill/>
        </p:spPr>
        <p:txBody>
          <a:bodyPr wrap="none" rtlCol="0">
            <a:spAutoFit/>
          </a:bodyPr>
          <a:lstStyle/>
          <a:p>
            <a:r>
              <a:rPr lang="en-IT" sz="2800" dirty="0"/>
              <a:t>Aws Elastic Container Service</a:t>
            </a:r>
          </a:p>
        </p:txBody>
      </p:sp>
      <p:sp>
        <p:nvSpPr>
          <p:cNvPr id="7" name="TextBox 6">
            <a:extLst>
              <a:ext uri="{FF2B5EF4-FFF2-40B4-BE49-F238E27FC236}">
                <a16:creationId xmlns:a16="http://schemas.microsoft.com/office/drawing/2014/main" id="{38174409-A46C-6D9B-006E-97A84247940B}"/>
              </a:ext>
            </a:extLst>
          </p:cNvPr>
          <p:cNvSpPr txBox="1"/>
          <p:nvPr/>
        </p:nvSpPr>
        <p:spPr>
          <a:xfrm>
            <a:off x="4288536" y="5195736"/>
            <a:ext cx="4447821" cy="523220"/>
          </a:xfrm>
          <a:prstGeom prst="rect">
            <a:avLst/>
          </a:prstGeom>
          <a:noFill/>
        </p:spPr>
        <p:txBody>
          <a:bodyPr wrap="none" rtlCol="0">
            <a:spAutoFit/>
          </a:bodyPr>
          <a:lstStyle/>
          <a:p>
            <a:r>
              <a:rPr lang="en-IT" sz="2800" dirty="0"/>
              <a:t>Scaleway Serveless Container</a:t>
            </a:r>
          </a:p>
        </p:txBody>
      </p:sp>
    </p:spTree>
    <p:extLst>
      <p:ext uri="{BB962C8B-B14F-4D97-AF65-F5344CB8AC3E}">
        <p14:creationId xmlns:p14="http://schemas.microsoft.com/office/powerpoint/2010/main" val="3249006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6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3796" name="Picture 4">
            <a:extLst>
              <a:ext uri="{FF2B5EF4-FFF2-40B4-BE49-F238E27FC236}">
                <a16:creationId xmlns:a16="http://schemas.microsoft.com/office/drawing/2014/main" id="{87F8D643-7569-D615-9A2B-94871E4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74650"/>
            <a:ext cx="73279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0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3790012" cy="523220"/>
          </a:xfrm>
          <a:prstGeom prst="rect">
            <a:avLst/>
          </a:prstGeom>
          <a:noFill/>
        </p:spPr>
        <p:txBody>
          <a:bodyPr wrap="none" rtlCol="0">
            <a:spAutoFit/>
          </a:bodyPr>
          <a:lstStyle/>
          <a:p>
            <a:pPr marL="342900" indent="-342900">
              <a:buAutoNum type="arabicPeriod"/>
            </a:pPr>
            <a:r>
              <a:rPr lang="en-IT" sz="2800" dirty="0"/>
              <a:t>Gestione dei pacchetti</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954107"/>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2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1384995"/>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1026" name="Picture 2">
            <a:extLst>
              <a:ext uri="{FF2B5EF4-FFF2-40B4-BE49-F238E27FC236}">
                <a16:creationId xmlns:a16="http://schemas.microsoft.com/office/drawing/2014/main" id="{47015768-0BF0-E8AA-FCB9-63861F0E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40" y="317020"/>
            <a:ext cx="5715719" cy="557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76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1815882"/>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3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2246769"/>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a:p>
            <a:pPr marL="342900" indent="-342900">
              <a:buAutoNum type="arabicPeriod"/>
            </a:pPr>
            <a:r>
              <a:rPr lang="en-IT" sz="2800" dirty="0"/>
              <a:t>Condivisione e riutilizzo</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3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8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Tree>
    <p:extLst>
      <p:ext uri="{BB962C8B-B14F-4D97-AF65-F5344CB8AC3E}">
        <p14:creationId xmlns:p14="http://schemas.microsoft.com/office/powerpoint/2010/main" val="270130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Ovale 1">
            <a:extLst>
              <a:ext uri="{FF2B5EF4-FFF2-40B4-BE49-F238E27FC236}">
                <a16:creationId xmlns:a16="http://schemas.microsoft.com/office/drawing/2014/main" id="{C6719FE8-1925-B20E-68DE-09292845054B}"/>
              </a:ext>
            </a:extLst>
          </p:cNvPr>
          <p:cNvSpPr/>
          <p:nvPr/>
        </p:nvSpPr>
        <p:spPr bwMode="auto">
          <a:xfrm>
            <a:off x="4793353" y="471113"/>
            <a:ext cx="3160202" cy="20995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5" name="Ovale 4">
            <a:extLst>
              <a:ext uri="{FF2B5EF4-FFF2-40B4-BE49-F238E27FC236}">
                <a16:creationId xmlns:a16="http://schemas.microsoft.com/office/drawing/2014/main" id="{D4BC8534-4889-393C-62A3-6DF6EBC2ED21}"/>
              </a:ext>
            </a:extLst>
          </p:cNvPr>
          <p:cNvSpPr/>
          <p:nvPr/>
        </p:nvSpPr>
        <p:spPr bwMode="auto">
          <a:xfrm>
            <a:off x="5457425" y="3429000"/>
            <a:ext cx="3332894" cy="21859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magine 6" descr="Immagine che contiene clipart, disegno, Cartoni animati, illustrazione&#10;&#10;Descrizione generata automaticamente">
            <a:extLst>
              <a:ext uri="{FF2B5EF4-FFF2-40B4-BE49-F238E27FC236}">
                <a16:creationId xmlns:a16="http://schemas.microsoft.com/office/drawing/2014/main" id="{0D7212DD-FA45-B2E4-6182-4082A18C2C9E}"/>
              </a:ext>
            </a:extLst>
          </p:cNvPr>
          <p:cNvPicPr>
            <a:picLocks noChangeAspect="1"/>
          </p:cNvPicPr>
          <p:nvPr/>
        </p:nvPicPr>
        <p:blipFill>
          <a:blip r:embed="rId2"/>
          <a:stretch>
            <a:fillRect/>
          </a:stretch>
        </p:blipFill>
        <p:spPr>
          <a:xfrm>
            <a:off x="177218" y="1346530"/>
            <a:ext cx="4438917" cy="3587780"/>
          </a:xfrm>
          <a:prstGeom prst="rect">
            <a:avLst/>
          </a:prstGeom>
        </p:spPr>
      </p:pic>
      <p:sp>
        <p:nvSpPr>
          <p:cNvPr id="8" name="CasellaDiTesto 7">
            <a:extLst>
              <a:ext uri="{FF2B5EF4-FFF2-40B4-BE49-F238E27FC236}">
                <a16:creationId xmlns:a16="http://schemas.microsoft.com/office/drawing/2014/main" id="{12D3E1FC-8BB7-288E-9A07-FDA956741145}"/>
              </a:ext>
            </a:extLst>
          </p:cNvPr>
          <p:cNvSpPr txBox="1"/>
          <p:nvPr/>
        </p:nvSpPr>
        <p:spPr>
          <a:xfrm>
            <a:off x="177218" y="2759433"/>
            <a:ext cx="117549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Monolithic</a:t>
            </a:r>
            <a:endParaRPr lang="it-IT" sz="1400" b="1" dirty="0"/>
          </a:p>
        </p:txBody>
      </p:sp>
      <p:sp>
        <p:nvSpPr>
          <p:cNvPr id="9" name="CasellaDiTesto 8">
            <a:extLst>
              <a:ext uri="{FF2B5EF4-FFF2-40B4-BE49-F238E27FC236}">
                <a16:creationId xmlns:a16="http://schemas.microsoft.com/office/drawing/2014/main" id="{7775A71F-10CF-6F5F-E26B-A96241E6F92A}"/>
              </a:ext>
            </a:extLst>
          </p:cNvPr>
          <p:cNvSpPr txBox="1"/>
          <p:nvPr/>
        </p:nvSpPr>
        <p:spPr>
          <a:xfrm>
            <a:off x="749338" y="1563616"/>
            <a:ext cx="1524000"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3" name="CasellaDiTesto 12">
            <a:extLst>
              <a:ext uri="{FF2B5EF4-FFF2-40B4-BE49-F238E27FC236}">
                <a16:creationId xmlns:a16="http://schemas.microsoft.com/office/drawing/2014/main" id="{9368B7B9-1CD1-6C7B-3A9C-655012B4FF88}"/>
              </a:ext>
            </a:extLst>
          </p:cNvPr>
          <p:cNvSpPr txBox="1"/>
          <p:nvPr/>
        </p:nvSpPr>
        <p:spPr>
          <a:xfrm>
            <a:off x="2377261" y="1520892"/>
            <a:ext cx="121956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4" name="CasellaDiTesto 13">
            <a:extLst>
              <a:ext uri="{FF2B5EF4-FFF2-40B4-BE49-F238E27FC236}">
                <a16:creationId xmlns:a16="http://schemas.microsoft.com/office/drawing/2014/main" id="{04B96794-EAAC-6352-B698-5C2C46E7972D}"/>
              </a:ext>
            </a:extLst>
          </p:cNvPr>
          <p:cNvSpPr txBox="1"/>
          <p:nvPr/>
        </p:nvSpPr>
        <p:spPr>
          <a:xfrm>
            <a:off x="3563602" y="2857221"/>
            <a:ext cx="73052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SOA</a:t>
            </a:r>
          </a:p>
        </p:txBody>
      </p:sp>
      <p:sp>
        <p:nvSpPr>
          <p:cNvPr id="15" name="CasellaDiTesto 14">
            <a:extLst>
              <a:ext uri="{FF2B5EF4-FFF2-40B4-BE49-F238E27FC236}">
                <a16:creationId xmlns:a16="http://schemas.microsoft.com/office/drawing/2014/main" id="{3FF0267E-94AE-817C-F2E4-567F30578BBE}"/>
              </a:ext>
            </a:extLst>
          </p:cNvPr>
          <p:cNvSpPr txBox="1"/>
          <p:nvPr/>
        </p:nvSpPr>
        <p:spPr>
          <a:xfrm>
            <a:off x="3725196" y="3582074"/>
            <a:ext cx="72250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EDA</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875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2057C60-26FC-B7BC-2967-259E42ED49D9}"/>
              </a:ext>
            </a:extLst>
          </p:cNvPr>
          <p:cNvPicPr>
            <a:picLocks noChangeAspect="1"/>
          </p:cNvPicPr>
          <p:nvPr/>
        </p:nvPicPr>
        <p:blipFill>
          <a:blip r:embed="rId2"/>
          <a:stretch>
            <a:fillRect/>
          </a:stretch>
        </p:blipFill>
        <p:spPr>
          <a:xfrm>
            <a:off x="482600" y="1609216"/>
            <a:ext cx="8178799" cy="3639566"/>
          </a:xfrm>
          <a:prstGeom prst="rect">
            <a:avLst/>
          </a:prstGeom>
        </p:spPr>
      </p:pic>
      <p:sp>
        <p:nvSpPr>
          <p:cNvPr id="9" name="Segnaposto piè di pagina 3">
            <a:extLst>
              <a:ext uri="{FF2B5EF4-FFF2-40B4-BE49-F238E27FC236}">
                <a16:creationId xmlns:a16="http://schemas.microsoft.com/office/drawing/2014/main" id="{651745FE-8E4D-3D52-36D3-0665593EDB23}"/>
              </a:ext>
            </a:extLst>
          </p:cNvPr>
          <p:cNvSpPr>
            <a:spLocks noGrp="1"/>
          </p:cNvSpPr>
          <p:nvPr>
            <p:ph type="ftr" sz="quarter" idx="11"/>
          </p:nvPr>
        </p:nvSpPr>
        <p:spPr>
          <a:xfrm>
            <a:off x="366122" y="6286803"/>
            <a:ext cx="7196162" cy="519112"/>
          </a:xfrm>
        </p:spPr>
        <p:txBody>
          <a:bodyPr/>
          <a:lstStyle/>
          <a:p>
            <a:pPr>
              <a:defRPr/>
            </a:pPr>
            <a:r>
              <a:rPr lang="it-IT" altLang="en-US" dirty="0"/>
              <a:t>30/06/2023 – </a:t>
            </a:r>
            <a:r>
              <a:rPr lang="it-IT" altLang="en-US" dirty="0" err="1"/>
              <a:t>WorkingSoftware</a:t>
            </a:r>
            <a:endParaRPr lang="en-US" altLang="en-US" dirty="0"/>
          </a:p>
        </p:txBody>
      </p:sp>
    </p:spTree>
    <p:extLst>
      <p:ext uri="{BB962C8B-B14F-4D97-AF65-F5344CB8AC3E}">
        <p14:creationId xmlns:p14="http://schemas.microsoft.com/office/powerpoint/2010/main" val="416205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Hands-On Learning</a:t>
            </a:r>
          </a:p>
        </p:txBody>
      </p:sp>
      <p:pic>
        <p:nvPicPr>
          <p:cNvPr id="8" name="Immagine 7">
            <a:extLst>
              <a:ext uri="{FF2B5EF4-FFF2-40B4-BE49-F238E27FC236}">
                <a16:creationId xmlns:a16="http://schemas.microsoft.com/office/drawing/2014/main" id="{02CC0AE7-9E96-F456-F748-3B8F45EF5D0D}"/>
              </a:ext>
            </a:extLst>
          </p:cNvPr>
          <p:cNvPicPr>
            <a:picLocks noChangeAspect="1"/>
          </p:cNvPicPr>
          <p:nvPr/>
        </p:nvPicPr>
        <p:blipFill>
          <a:blip r:embed="rId2"/>
          <a:stretch>
            <a:fillRect/>
          </a:stretch>
        </p:blipFill>
        <p:spPr>
          <a:xfrm>
            <a:off x="482600" y="2195673"/>
            <a:ext cx="8178799" cy="3353306"/>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Tree>
    <p:extLst>
      <p:ext uri="{BB962C8B-B14F-4D97-AF65-F5344CB8AC3E}">
        <p14:creationId xmlns:p14="http://schemas.microsoft.com/office/powerpoint/2010/main" val="288984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pic>
        <p:nvPicPr>
          <p:cNvPr id="11" name="Immagine 10" descr="Immagine che contiene clipart, disegno, Cartoni animati, illustrazione&#10;&#10;Descrizione generata automaticamente">
            <a:extLst>
              <a:ext uri="{FF2B5EF4-FFF2-40B4-BE49-F238E27FC236}">
                <a16:creationId xmlns:a16="http://schemas.microsoft.com/office/drawing/2014/main" id="{97DA0AB0-6491-9FA7-3365-A70DFF855EFA}"/>
              </a:ext>
            </a:extLst>
          </p:cNvPr>
          <p:cNvPicPr>
            <a:picLocks noChangeAspect="1"/>
          </p:cNvPicPr>
          <p:nvPr/>
        </p:nvPicPr>
        <p:blipFill>
          <a:blip r:embed="rId2"/>
          <a:stretch>
            <a:fillRect/>
          </a:stretch>
        </p:blipFill>
        <p:spPr>
          <a:xfrm>
            <a:off x="279509" y="906463"/>
            <a:ext cx="4684542" cy="3786308"/>
          </a:xfrm>
          <a:prstGeom prst="rect">
            <a:avLst/>
          </a:prstGeom>
        </p:spPr>
      </p:pic>
      <p:sp>
        <p:nvSpPr>
          <p:cNvPr id="12" name="CasellaDiTesto 11">
            <a:extLst>
              <a:ext uri="{FF2B5EF4-FFF2-40B4-BE49-F238E27FC236}">
                <a16:creationId xmlns:a16="http://schemas.microsoft.com/office/drawing/2014/main" id="{C571A4CA-3BE6-B1C5-3A32-1DEE26402417}"/>
              </a:ext>
            </a:extLst>
          </p:cNvPr>
          <p:cNvSpPr txBox="1"/>
          <p:nvPr/>
        </p:nvSpPr>
        <p:spPr>
          <a:xfrm>
            <a:off x="433157" y="2291386"/>
            <a:ext cx="1044904"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App Service</a:t>
            </a:r>
          </a:p>
        </p:txBody>
      </p:sp>
      <p:sp>
        <p:nvSpPr>
          <p:cNvPr id="13" name="CasellaDiTesto 12">
            <a:extLst>
              <a:ext uri="{FF2B5EF4-FFF2-40B4-BE49-F238E27FC236}">
                <a16:creationId xmlns:a16="http://schemas.microsoft.com/office/drawing/2014/main" id="{F4A2FC72-BF4B-CC5E-4119-94241D45F0FF}"/>
              </a:ext>
            </a:extLst>
          </p:cNvPr>
          <p:cNvSpPr txBox="1"/>
          <p:nvPr/>
        </p:nvSpPr>
        <p:spPr>
          <a:xfrm>
            <a:off x="1157495" y="1200848"/>
            <a:ext cx="609993" cy="433965"/>
          </a:xfrm>
          <a:prstGeom prst="rect">
            <a:avLst/>
          </a:prstGeom>
          <a:noFill/>
        </p:spPr>
        <p:txBody>
          <a:bodyPr wrap="square" lIns="182880" tIns="146304" rIns="182880" bIns="146304" rtlCol="0">
            <a:spAutoFit/>
          </a:bodyPr>
          <a:lstStyle/>
          <a:p>
            <a:pPr>
              <a:lnSpc>
                <a:spcPct val="90000"/>
              </a:lnSpc>
              <a:spcAft>
                <a:spcPts val="600"/>
              </a:spcAft>
            </a:pPr>
            <a:r>
              <a:rPr lang="it-IT" sz="1000" b="1" dirty="0"/>
              <a:t>AKS</a:t>
            </a:r>
          </a:p>
        </p:txBody>
      </p:sp>
      <p:sp>
        <p:nvSpPr>
          <p:cNvPr id="14" name="CasellaDiTesto 13">
            <a:extLst>
              <a:ext uri="{FF2B5EF4-FFF2-40B4-BE49-F238E27FC236}">
                <a16:creationId xmlns:a16="http://schemas.microsoft.com/office/drawing/2014/main" id="{66D9A4D1-C516-908A-6553-36891A1339CA}"/>
              </a:ext>
            </a:extLst>
          </p:cNvPr>
          <p:cNvSpPr txBox="1"/>
          <p:nvPr/>
        </p:nvSpPr>
        <p:spPr>
          <a:xfrm>
            <a:off x="3729124" y="2461268"/>
            <a:ext cx="1208369"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Container App</a:t>
            </a:r>
          </a:p>
        </p:txBody>
      </p:sp>
      <p:sp>
        <p:nvSpPr>
          <p:cNvPr id="15" name="Ovale 14">
            <a:extLst>
              <a:ext uri="{FF2B5EF4-FFF2-40B4-BE49-F238E27FC236}">
                <a16:creationId xmlns:a16="http://schemas.microsoft.com/office/drawing/2014/main" id="{0F72D60E-1218-8D0B-4CB6-B7C6E57FE9CF}"/>
              </a:ext>
            </a:extLst>
          </p:cNvPr>
          <p:cNvSpPr/>
          <p:nvPr/>
        </p:nvSpPr>
        <p:spPr bwMode="auto">
          <a:xfrm>
            <a:off x="4572000" y="4322151"/>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e 15">
            <a:extLst>
              <a:ext uri="{FF2B5EF4-FFF2-40B4-BE49-F238E27FC236}">
                <a16:creationId xmlns:a16="http://schemas.microsoft.com/office/drawing/2014/main" id="{C511134F-27AB-89A9-063F-1B833C191013}"/>
              </a:ext>
            </a:extLst>
          </p:cNvPr>
          <p:cNvSpPr/>
          <p:nvPr/>
        </p:nvSpPr>
        <p:spPr bwMode="auto">
          <a:xfrm>
            <a:off x="4653726" y="148630"/>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e 16">
            <a:extLst>
              <a:ext uri="{FF2B5EF4-FFF2-40B4-BE49-F238E27FC236}">
                <a16:creationId xmlns:a16="http://schemas.microsoft.com/office/drawing/2014/main" id="{83B7DDC5-2AC4-3AC3-C521-A92990B0ACB2}"/>
              </a:ext>
            </a:extLst>
          </p:cNvPr>
          <p:cNvSpPr/>
          <p:nvPr/>
        </p:nvSpPr>
        <p:spPr bwMode="auto">
          <a:xfrm>
            <a:off x="6040376" y="2228455"/>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Kubernetes Service (AKS) </a:t>
            </a:r>
            <a:r>
              <a:rPr lang="en-US" dirty="0"/>
              <a:t>provides a fully managed Kubernetes option in Azure</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2052" name="Picture 4" descr="Beers — Renton">
            <a:extLst>
              <a:ext uri="{FF2B5EF4-FFF2-40B4-BE49-F238E27FC236}">
                <a16:creationId xmlns:a16="http://schemas.microsoft.com/office/drawing/2014/main" id="{D776B399-6F22-8170-AA59-6019CD6A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680"/>
            <a:ext cx="9144000" cy="462315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Deploy</a:t>
            </a:r>
            <a:r>
              <a:rPr lang="it-IT" sz="3200" b="1"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1297411924"/>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820</TotalTime>
  <Words>2196</Words>
  <Application>Microsoft Office PowerPoint</Application>
  <PresentationFormat>Presentazione su schermo (4:3)</PresentationFormat>
  <Paragraphs>217</Paragraphs>
  <Slides>33</Slides>
  <Notes>27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33</vt:i4>
      </vt:variant>
    </vt:vector>
  </HeadingPairs>
  <TitlesOfParts>
    <vt:vector size="40" baseType="lpstr">
      <vt:lpstr>Calibri</vt:lpstr>
      <vt:lpstr>Arial</vt:lpstr>
      <vt:lpstr>Söhne</vt:lpstr>
      <vt:lpstr>Open Sans</vt:lpstr>
      <vt:lpstr>Calibri Light</vt:lpstr>
      <vt:lpstr>Open Sans Light</vt:lpstr>
      <vt:lpstr>Tema I3</vt:lpstr>
      <vt:lpstr>Affondiamo i microservizi nella Birra</vt:lpstr>
      <vt:lpstr>Presentazione standard di PowerPoint</vt:lpstr>
      <vt:lpstr>NewVantage Report</vt:lpstr>
      <vt:lpstr>NewVantage Report</vt:lpstr>
      <vt:lpstr>Presentazione standard di PowerPoint</vt:lpstr>
      <vt:lpstr>Presentazione standard di PowerPoint</vt:lpstr>
      <vt:lpstr>Hands-On Learning</vt:lpstr>
      <vt:lpstr>Failure Symptoms</vt:lpstr>
      <vt:lpstr>Failure Symptoms</vt:lpstr>
      <vt:lpstr>Presentazione standard di PowerPoint</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128</cp:revision>
  <dcterms:created xsi:type="dcterms:W3CDTF">2017-02-20T14:14:58Z</dcterms:created>
  <dcterms:modified xsi:type="dcterms:W3CDTF">2023-06-29T07:32:33Z</dcterms:modified>
</cp:coreProperties>
</file>